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3"/>
  </p:sldMasterIdLst>
  <p:notesMasterIdLst>
    <p:notesMasterId r:id="rId9"/>
  </p:notesMasterIdLst>
  <p:sldIdLst>
    <p:sldId id="258" r:id="rId4"/>
    <p:sldId id="261" r:id="rId5"/>
    <p:sldId id="260" r:id="rId6"/>
    <p:sldId id="259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5" autoAdjust="0"/>
    <p:restoredTop sz="94660" autoAdjust="0"/>
  </p:normalViewPr>
  <p:slideViewPr>
    <p:cSldViewPr snapToGrid="0">
      <p:cViewPr varScale="1">
        <p:scale>
          <a:sx n="119" d="100"/>
          <a:sy n="119" d="100"/>
        </p:scale>
        <p:origin x="208" y="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1328E-8965-974F-968A-9CBA85E41292}" type="datetimeFigureOut">
              <a:rPr kumimoji="1" lang="ko-KR" altLang="en-US" smtClean="0"/>
              <a:t>2025. 5. 18.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E7CC4-32CD-484F-9A71-0DB78EB9035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8174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E7CC4-32CD-484F-9A71-0DB78EB9035F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7623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395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4232684"/>
            <a:ext cx="8534400" cy="1752600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0" name="제목 1"/>
          <p:cNvSpPr>
            <a:spLocks noGrp="1"/>
          </p:cNvSpPr>
          <p:nvPr>
            <p:ph type="ctrTitle" hasCustomPrompt="1"/>
          </p:nvPr>
        </p:nvSpPr>
        <p:spPr>
          <a:xfrm>
            <a:off x="952464" y="2393435"/>
            <a:ext cx="10096571" cy="928694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sz="36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보고서 제목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0" y="3436204"/>
            <a:ext cx="10560000" cy="28800"/>
          </a:xfrm>
          <a:prstGeom prst="rect">
            <a:avLst/>
          </a:prstGeom>
          <a:solidFill>
            <a:srgbClr val="FF7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800" dirty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3436204"/>
            <a:ext cx="960000" cy="28800"/>
          </a:xfrm>
          <a:prstGeom prst="rect">
            <a:avLst/>
          </a:prstGeom>
          <a:solidFill>
            <a:srgbClr val="EF0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2322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380340" y="196053"/>
            <a:ext cx="11563521" cy="384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>
            <a:lvl1pPr algn="l" latinLnBrk="0">
              <a:defRPr sz="1800">
                <a:latin typeface="Cambria" panose="02040503050406030204" pitchFamily="18" charset="0"/>
                <a:ea typeface="+mn-ea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386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380340" y="196053"/>
            <a:ext cx="11563521" cy="384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>
            <a:lvl1pPr algn="l" latinLnBrk="0">
              <a:defRPr sz="1800">
                <a:latin typeface="Cambria" panose="02040503050406030204" pitchFamily="18" charset="0"/>
                <a:ea typeface="+mn-ea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5" name="내용 개체 틀 17"/>
          <p:cNvSpPr txBox="1">
            <a:spLocks/>
          </p:cNvSpPr>
          <p:nvPr userDrawn="1"/>
        </p:nvSpPr>
        <p:spPr>
          <a:xfrm>
            <a:off x="246735" y="717550"/>
            <a:ext cx="11699079" cy="7302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kumimoji="0" lang="ko-KR" altLang="en-US" sz="1600" dirty="0">
              <a:latin typeface="Cambria" panose="02040503050406030204" pitchFamily="18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381001" y="717551"/>
            <a:ext cx="11562862" cy="730250"/>
          </a:xfrm>
        </p:spPr>
        <p:txBody>
          <a:bodyPr/>
          <a:lstStyle>
            <a:lvl1pPr marL="0" indent="0">
              <a:buNone/>
              <a:defRPr sz="1600" b="1" baseline="0">
                <a:latin typeface="Cambria" panose="02040503050406030204" pitchFamily="18" charset="0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627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91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 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887A7-D791-43B2-BC4B-219216AC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99482"/>
            <a:ext cx="12192000" cy="13255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algn="ctr">
              <a:defRPr sz="2400" baseline="0">
                <a:latin typeface="Cambria" panose="020405030504060302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45964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00539" y="787401"/>
            <a:ext cx="1135379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27" name="Line 9"/>
          <p:cNvSpPr>
            <a:spLocks noChangeShapeType="1"/>
          </p:cNvSpPr>
          <p:nvPr/>
        </p:nvSpPr>
        <p:spPr bwMode="auto">
          <a:xfrm>
            <a:off x="246185" y="617538"/>
            <a:ext cx="11697678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latinLnBrk="0"/>
            <a:endParaRPr lang="ko-KR" altLang="en-US" sz="1800" dirty="0">
              <a:latin typeface="+mn-ea"/>
              <a:ea typeface="+mn-ea"/>
            </a:endParaRP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246185" y="276225"/>
            <a:ext cx="130908" cy="3048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>
              <a:buFont typeface="Wingdings" pitchFamily="2" charset="2"/>
              <a:buChar char="§"/>
            </a:pPr>
            <a:endParaRPr lang="ko-KR" altLang="en-US" sz="1200" u="sng" dirty="0">
              <a:latin typeface="+mn-ea"/>
              <a:ea typeface="+mn-ea"/>
            </a:endParaRPr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>
            <a:off x="246185" y="6523038"/>
            <a:ext cx="11697678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latinLnBrk="0"/>
            <a:endParaRPr lang="ko-KR" altLang="en-US" sz="1800" dirty="0">
              <a:latin typeface="+mn-ea"/>
              <a:ea typeface="+mn-ea"/>
            </a:endParaRPr>
          </a:p>
        </p:txBody>
      </p:sp>
      <p:sp>
        <p:nvSpPr>
          <p:cNvPr id="1030" name="TextBox 5"/>
          <p:cNvSpPr txBox="1">
            <a:spLocks noChangeArrowheads="1"/>
          </p:cNvSpPr>
          <p:nvPr/>
        </p:nvSpPr>
        <p:spPr bwMode="auto">
          <a:xfrm>
            <a:off x="4970585" y="6519863"/>
            <a:ext cx="22410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defRPr/>
            </a:pPr>
            <a:fld id="{8A9878F3-2A3E-4734-B09B-2A408EA5FF26}" type="slidenum">
              <a:rPr lang="ko-KR" altLang="en-US" sz="1000" b="0" smtClean="0">
                <a:latin typeface="Cambria" panose="02040503050406030204" pitchFamily="18" charset="0"/>
                <a:ea typeface="+mn-ea"/>
              </a:rPr>
              <a:pPr algn="ctr" eaLnBrk="1" latinLnBrk="0" hangingPunct="1">
                <a:defRPr/>
              </a:pPr>
              <a:t>‹#›</a:t>
            </a:fld>
            <a:r>
              <a:rPr lang="ko-KR" altLang="en-US" sz="1000" b="0" dirty="0">
                <a:latin typeface="Cambria" panose="02040503050406030204" pitchFamily="18" charset="0"/>
                <a:ea typeface="+mn-ea"/>
              </a:rPr>
              <a:t> </a:t>
            </a:r>
            <a:r>
              <a:rPr lang="en-US" altLang="ko-KR" sz="1000" b="0" dirty="0">
                <a:latin typeface="Cambria" panose="02040503050406030204" pitchFamily="18" charset="0"/>
                <a:ea typeface="+mn-ea"/>
              </a:rPr>
              <a:t>page</a:t>
            </a:r>
            <a:endParaRPr lang="ko-KR" altLang="en-US" sz="1000" b="0" dirty="0">
              <a:latin typeface="Cambria" panose="02040503050406030204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6944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lang="ko-KR" altLang="en-US" sz="2000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0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latinLnBrk="0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rtl="0" eaLnBrk="0" fontAlgn="base" latinLnBrk="0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2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rtl="0" eaLnBrk="0" fontAlgn="base" latinLnBrk="0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1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rtl="0" eaLnBrk="0" fontAlgn="base" latinLnBrk="0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1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webui.com/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en-webui/open-webu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023086CD-B114-727C-8228-3A2E73C5DA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이상원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D817EA-9E32-E1D2-37DC-2D92ED0CB7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Open Source </a:t>
            </a:r>
            <a:r>
              <a:rPr lang="ko-KR" altLang="en-US" dirty="0"/>
              <a:t>분석 스터디</a:t>
            </a:r>
            <a:br>
              <a:rPr lang="en-US" altLang="ko-KR" dirty="0"/>
            </a:br>
            <a:r>
              <a:rPr lang="en-US" altLang="ko-KR" dirty="0"/>
              <a:t>(open web </a:t>
            </a:r>
            <a:r>
              <a:rPr lang="en-US" altLang="ko-KR" dirty="0" err="1"/>
              <a:t>ui</a:t>
            </a:r>
            <a:r>
              <a:rPr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667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E85E2-825E-C343-4398-A2E2A00B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Open web </a:t>
            </a:r>
            <a:r>
              <a:rPr kumimoji="1" lang="en-US" altLang="ko-KR" dirty="0" err="1"/>
              <a:t>ui</a:t>
            </a:r>
            <a:endParaRPr kumimoji="1"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97551B-775E-1935-E2AE-76CD2497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43" y="998456"/>
            <a:ext cx="7665157" cy="453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EE69EF-4651-26FB-4E10-A586F4A07CDB}"/>
              </a:ext>
            </a:extLst>
          </p:cNvPr>
          <p:cNvSpPr txBox="1"/>
          <p:nvPr/>
        </p:nvSpPr>
        <p:spPr>
          <a:xfrm>
            <a:off x="8004039" y="998456"/>
            <a:ext cx="39398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Cambria" panose="02040503050406030204" pitchFamily="18" charset="0"/>
              </a:rPr>
              <a:t>Open web UI</a:t>
            </a:r>
          </a:p>
          <a:p>
            <a:endParaRPr kumimoji="1" lang="en-US" altLang="ko-KR" sz="1200" b="0" dirty="0">
              <a:latin typeface="Cambria" panose="02040503050406030204" pitchFamily="18" charset="0"/>
              <a:ea typeface="+mn-ea"/>
            </a:endParaRPr>
          </a:p>
          <a:p>
            <a:r>
              <a:rPr kumimoji="1" lang="ko-KR" altLang="en-US" sz="1200" dirty="0">
                <a:latin typeface="Cambria" panose="02040503050406030204" pitchFamily="18" charset="0"/>
              </a:rPr>
              <a:t>이 오픈소스는 우리가 </a:t>
            </a:r>
            <a:r>
              <a:rPr kumimoji="1" lang="en-US" altLang="ko-KR" sz="1200" dirty="0" err="1">
                <a:latin typeface="Cambria" panose="02040503050406030204" pitchFamily="18" charset="0"/>
              </a:rPr>
              <a:t>llm</a:t>
            </a:r>
            <a:r>
              <a:rPr kumimoji="1" lang="ko-KR" altLang="en-US" sz="1200" dirty="0">
                <a:latin typeface="Cambria" panose="02040503050406030204" pitchFamily="18" charset="0"/>
              </a:rPr>
              <a:t>을 쓰기 위한 플랫폼 역할을 수행하는 오픈 소스입니다</a:t>
            </a:r>
            <a:r>
              <a:rPr kumimoji="1" lang="en-US" altLang="ko-KR" sz="1200" dirty="0">
                <a:latin typeface="Cambria" panose="02040503050406030204" pitchFamily="18" charset="0"/>
              </a:rPr>
              <a:t>.</a:t>
            </a:r>
            <a:r>
              <a:rPr kumimoji="1" lang="ko-KR" altLang="en-US" sz="1200" dirty="0">
                <a:latin typeface="Cambria" panose="02040503050406030204" pitchFamily="18" charset="0"/>
              </a:rPr>
              <a:t> </a:t>
            </a:r>
            <a:endParaRPr kumimoji="1" lang="en-US" altLang="ko-KR" sz="1200" dirty="0">
              <a:latin typeface="Cambria" panose="02040503050406030204" pitchFamily="18" charset="0"/>
            </a:endParaRPr>
          </a:p>
          <a:p>
            <a:endParaRPr kumimoji="1" lang="en-US" altLang="ko-KR" sz="1200" b="0" dirty="0">
              <a:latin typeface="Cambria" panose="02040503050406030204" pitchFamily="18" charset="0"/>
              <a:ea typeface="+mn-ea"/>
            </a:endParaRPr>
          </a:p>
          <a:p>
            <a:r>
              <a:rPr kumimoji="1" lang="ko-KR" altLang="en-US" sz="1200" b="1" dirty="0">
                <a:latin typeface="Cambria" panose="02040503050406030204" pitchFamily="18" charset="0"/>
              </a:rPr>
              <a:t>해당 오픈 소스 특징</a:t>
            </a:r>
            <a:endParaRPr kumimoji="1" lang="en-US" altLang="ko-KR" sz="1200" b="1" dirty="0">
              <a:latin typeface="Cambria" panose="02040503050406030204" pitchFamily="18" charset="0"/>
            </a:endParaRPr>
          </a:p>
          <a:p>
            <a:endParaRPr kumimoji="1" lang="en-US" altLang="ko-KR" sz="1200" dirty="0">
              <a:latin typeface="Cambria" panose="02040503050406030204" pitchFamily="18" charset="0"/>
            </a:endParaRPr>
          </a:p>
          <a:p>
            <a:r>
              <a:rPr kumimoji="1" lang="en-US" altLang="ko-KR" sz="1200" dirty="0">
                <a:latin typeface="Cambria" panose="02040503050406030204" pitchFamily="18" charset="0"/>
              </a:rPr>
              <a:t>LLM </a:t>
            </a:r>
            <a:r>
              <a:rPr kumimoji="1" lang="ko-KR" altLang="en-US" sz="1200" dirty="0" err="1">
                <a:latin typeface="Cambria" panose="02040503050406030204" pitchFamily="18" charset="0"/>
              </a:rPr>
              <a:t>에</a:t>
            </a:r>
            <a:r>
              <a:rPr kumimoji="1" lang="ko-KR" altLang="en-US" sz="1200" dirty="0">
                <a:latin typeface="Cambria" panose="02040503050406030204" pitchFamily="18" charset="0"/>
              </a:rPr>
              <a:t> 대한 관심 만큼 </a:t>
            </a:r>
            <a:r>
              <a:rPr kumimoji="1" lang="en-US" altLang="ko-KR" sz="1200" dirty="0">
                <a:latin typeface="Cambria" panose="02040503050406030204" pitchFamily="18" charset="0"/>
              </a:rPr>
              <a:t>Star </a:t>
            </a:r>
            <a:r>
              <a:rPr kumimoji="1" lang="ko-KR" altLang="en-US" sz="1200" b="0" dirty="0">
                <a:latin typeface="Cambria" panose="02040503050406030204" pitchFamily="18" charset="0"/>
                <a:ea typeface="+mn-ea"/>
              </a:rPr>
              <a:t>량이 증가하고 있는</a:t>
            </a:r>
            <a:r>
              <a:rPr kumimoji="1" lang="en-US" altLang="ko-KR" sz="1200" b="0" dirty="0">
                <a:latin typeface="Cambria" panose="02040503050406030204" pitchFamily="18" charset="0"/>
                <a:ea typeface="+mn-ea"/>
              </a:rPr>
              <a:t> hot </a:t>
            </a:r>
            <a:r>
              <a:rPr kumimoji="1" lang="ko-KR" altLang="en-US" sz="1200" b="0" dirty="0">
                <a:latin typeface="Cambria" panose="02040503050406030204" pitchFamily="18" charset="0"/>
                <a:ea typeface="+mn-ea"/>
              </a:rPr>
              <a:t>한 오픈소스</a:t>
            </a:r>
            <a:endParaRPr kumimoji="1" lang="en-US" altLang="ko-KR" sz="1200" b="0" dirty="0">
              <a:latin typeface="Cambria" panose="02040503050406030204" pitchFamily="18" charset="0"/>
              <a:ea typeface="+mn-ea"/>
            </a:endParaRPr>
          </a:p>
          <a:p>
            <a:endParaRPr kumimoji="1" lang="en-US" altLang="ko-KR" sz="1200" dirty="0">
              <a:latin typeface="Cambria" panose="02040503050406030204" pitchFamily="18" charset="0"/>
            </a:endParaRPr>
          </a:p>
          <a:p>
            <a:r>
              <a:rPr kumimoji="1" lang="en-US" altLang="ko-KR" sz="1200" b="0" dirty="0">
                <a:latin typeface="Cambria" panose="02040503050406030204" pitchFamily="18" charset="0"/>
                <a:ea typeface="+mn-ea"/>
              </a:rPr>
              <a:t>Open ai </a:t>
            </a:r>
            <a:r>
              <a:rPr kumimoji="1" lang="ko-KR" altLang="en-US" sz="1200" b="0" dirty="0">
                <a:latin typeface="Cambria" panose="02040503050406030204" pitchFamily="18" charset="0"/>
                <a:ea typeface="+mn-ea"/>
              </a:rPr>
              <a:t> 뿐만 아니라 </a:t>
            </a:r>
            <a:r>
              <a:rPr kumimoji="1" lang="ko-KR" altLang="en-US" sz="1200" b="1" dirty="0">
                <a:latin typeface="Cambria" panose="02040503050406030204" pitchFamily="18" charset="0"/>
                <a:ea typeface="+mn-ea"/>
              </a:rPr>
              <a:t>폐쇄망에서 쓸 수 있는 </a:t>
            </a:r>
            <a:r>
              <a:rPr kumimoji="1" lang="en-US" altLang="ko-KR" sz="1200" b="0" dirty="0" err="1">
                <a:latin typeface="Cambria" panose="02040503050406030204" pitchFamily="18" charset="0"/>
                <a:ea typeface="+mn-ea"/>
              </a:rPr>
              <a:t>ollama</a:t>
            </a:r>
            <a:r>
              <a:rPr kumimoji="1" lang="en-US" altLang="ko-KR" sz="1200" b="0" dirty="0">
                <a:latin typeface="Cambria" panose="02040503050406030204" pitchFamily="18" charset="0"/>
                <a:ea typeface="+mn-ea"/>
              </a:rPr>
              <a:t> , </a:t>
            </a:r>
            <a:r>
              <a:rPr kumimoji="1" lang="en-US" altLang="ko-KR" sz="1200" b="0" dirty="0" err="1">
                <a:latin typeface="Cambria" panose="02040503050406030204" pitchFamily="18" charset="0"/>
                <a:ea typeface="+mn-ea"/>
              </a:rPr>
              <a:t>url</a:t>
            </a:r>
            <a:r>
              <a:rPr kumimoji="1" lang="en-US" altLang="ko-KR" sz="1200" dirty="0">
                <a:latin typeface="Cambria" panose="02040503050406030204" pitchFamily="18" charset="0"/>
              </a:rPr>
              <a:t> </a:t>
            </a:r>
            <a:r>
              <a:rPr kumimoji="1" lang="ko-KR" altLang="en-US" sz="1200" dirty="0">
                <a:latin typeface="Cambria" panose="02040503050406030204" pitchFamily="18" charset="0"/>
              </a:rPr>
              <a:t>을 통한 사내 </a:t>
            </a:r>
            <a:r>
              <a:rPr kumimoji="1" lang="en-US" altLang="ko-KR" sz="1200" dirty="0" err="1">
                <a:latin typeface="Cambria" panose="02040503050406030204" pitchFamily="18" charset="0"/>
              </a:rPr>
              <a:t>api</a:t>
            </a:r>
            <a:r>
              <a:rPr kumimoji="1" lang="en-US" altLang="ko-KR" sz="1200" dirty="0">
                <a:latin typeface="Cambria" panose="02040503050406030204" pitchFamily="18" charset="0"/>
              </a:rPr>
              <a:t>  </a:t>
            </a:r>
            <a:r>
              <a:rPr kumimoji="1" lang="ko-KR" altLang="en-US" sz="1200" dirty="0">
                <a:latin typeface="Cambria" panose="02040503050406030204" pitchFamily="18" charset="0"/>
              </a:rPr>
              <a:t>사용도 가능하게 개조 가능한 형태</a:t>
            </a:r>
            <a:endParaRPr kumimoji="1" lang="en-US" altLang="ko-KR" sz="1200" dirty="0">
              <a:latin typeface="Cambria" panose="02040503050406030204" pitchFamily="18" charset="0"/>
            </a:endParaRPr>
          </a:p>
          <a:p>
            <a:endParaRPr kumimoji="1" lang="en-US" altLang="ko-KR" sz="1200" b="0" dirty="0">
              <a:latin typeface="Cambria" panose="02040503050406030204" pitchFamily="18" charset="0"/>
              <a:ea typeface="+mn-ea"/>
            </a:endParaRPr>
          </a:p>
          <a:p>
            <a:r>
              <a:rPr kumimoji="1" lang="en-US" altLang="ko-KR" sz="1200" b="1" dirty="0">
                <a:latin typeface="Cambria" panose="02040503050406030204" pitchFamily="18" charset="0"/>
                <a:ea typeface="+mn-ea"/>
              </a:rPr>
              <a:t>Rag</a:t>
            </a:r>
            <a:r>
              <a:rPr kumimoji="1" lang="en-US" altLang="ko-KR" sz="1200" b="0" dirty="0">
                <a:latin typeface="Cambria" panose="02040503050406030204" pitchFamily="18" charset="0"/>
                <a:ea typeface="+mn-ea"/>
              </a:rPr>
              <a:t> </a:t>
            </a:r>
            <a:r>
              <a:rPr kumimoji="1" lang="ko-KR" altLang="en-US" sz="1200" b="0" dirty="0" err="1">
                <a:latin typeface="Cambria" panose="02040503050406030204" pitchFamily="18" charset="0"/>
                <a:ea typeface="+mn-ea"/>
              </a:rPr>
              <a:t>를</a:t>
            </a:r>
            <a:r>
              <a:rPr kumimoji="1" lang="ko-KR" altLang="en-US" sz="1200" b="0" dirty="0">
                <a:latin typeface="Cambria" panose="02040503050406030204" pitchFamily="18" charset="0"/>
                <a:ea typeface="+mn-ea"/>
              </a:rPr>
              <a:t> 지원하며</a:t>
            </a:r>
            <a:endParaRPr kumimoji="1" lang="en-US" altLang="ko-KR" sz="1200" b="0" dirty="0">
              <a:latin typeface="Cambria" panose="02040503050406030204" pitchFamily="18" charset="0"/>
              <a:ea typeface="+mn-ea"/>
            </a:endParaRPr>
          </a:p>
          <a:p>
            <a:endParaRPr kumimoji="1" lang="en-US" altLang="ko-KR" sz="1200" dirty="0">
              <a:latin typeface="Cambria" panose="02040503050406030204" pitchFamily="18" charset="0"/>
            </a:endParaRPr>
          </a:p>
          <a:p>
            <a:r>
              <a:rPr kumimoji="1" lang="ko-KR" altLang="en-US" sz="1200" b="1" dirty="0">
                <a:latin typeface="Cambria" panose="02040503050406030204" pitchFamily="18" charset="0"/>
                <a:ea typeface="+mn-ea"/>
              </a:rPr>
              <a:t>간단한 코드 </a:t>
            </a:r>
            <a:r>
              <a:rPr kumimoji="1" lang="en-US" altLang="ko-KR" sz="1200" b="1" dirty="0" err="1">
                <a:latin typeface="Cambria" panose="02040503050406030204" pitchFamily="18" charset="0"/>
                <a:ea typeface="+mn-ea"/>
              </a:rPr>
              <a:t>py</a:t>
            </a:r>
            <a:r>
              <a:rPr kumimoji="1" lang="ko-KR" altLang="en-US" sz="1200" b="1" dirty="0">
                <a:latin typeface="Cambria" panose="02040503050406030204" pitchFamily="18" charset="0"/>
                <a:ea typeface="+mn-ea"/>
              </a:rPr>
              <a:t> 같은 거 바로 브라우저에서 돌리기 가능</a:t>
            </a:r>
            <a:r>
              <a:rPr kumimoji="1" lang="en-US" altLang="ko-KR" sz="1200" b="0" dirty="0">
                <a:latin typeface="Cambria" panose="02040503050406030204" pitchFamily="18" charset="0"/>
                <a:ea typeface="+mn-ea"/>
              </a:rPr>
              <a:t>,</a:t>
            </a:r>
            <a:r>
              <a:rPr kumimoji="1" lang="ko-KR" altLang="en-US" sz="1200" b="0" dirty="0">
                <a:latin typeface="Cambria" panose="02040503050406030204" pitchFamily="18" charset="0"/>
                <a:ea typeface="+mn-ea"/>
              </a:rPr>
              <a:t> </a:t>
            </a:r>
            <a:r>
              <a:rPr kumimoji="1" lang="en-US" altLang="ko-KR" sz="1200" b="0" dirty="0" err="1">
                <a:latin typeface="Cambria" panose="02040503050406030204" pitchFamily="18" charset="0"/>
                <a:ea typeface="+mn-ea"/>
              </a:rPr>
              <a:t>js</a:t>
            </a:r>
            <a:r>
              <a:rPr kumimoji="1" lang="en-US" altLang="ko-KR" sz="1200" b="0" dirty="0">
                <a:latin typeface="Cambria" panose="02040503050406030204" pitchFamily="18" charset="0"/>
                <a:ea typeface="+mn-ea"/>
              </a:rPr>
              <a:t> </a:t>
            </a:r>
            <a:r>
              <a:rPr kumimoji="1" lang="ko-KR" altLang="en-US" sz="1200" b="0" dirty="0">
                <a:latin typeface="Cambria" panose="02040503050406030204" pitchFamily="18" charset="0"/>
                <a:ea typeface="+mn-ea"/>
              </a:rPr>
              <a:t>역시 지원 되는 것으로 보임</a:t>
            </a:r>
            <a:endParaRPr kumimoji="1" lang="en-US" altLang="ko-KR" sz="1200" b="0" dirty="0">
              <a:latin typeface="Cambria" panose="02040503050406030204" pitchFamily="18" charset="0"/>
              <a:ea typeface="+mn-ea"/>
            </a:endParaRPr>
          </a:p>
          <a:p>
            <a:endParaRPr kumimoji="1" lang="en-US" altLang="ko-KR" sz="1200" dirty="0">
              <a:latin typeface="Cambria" panose="02040503050406030204" pitchFamily="18" charset="0"/>
            </a:endParaRPr>
          </a:p>
          <a:p>
            <a:r>
              <a:rPr kumimoji="1" lang="en-US" altLang="ko-KR" sz="1200" b="1" dirty="0" err="1">
                <a:latin typeface="Cambria" panose="02040503050406030204" pitchFamily="18" charset="0"/>
              </a:rPr>
              <a:t>Ocr</a:t>
            </a:r>
            <a:r>
              <a:rPr kumimoji="1" lang="ko-KR" altLang="en-US" sz="1200" dirty="0">
                <a:latin typeface="Cambria" panose="02040503050406030204" pitchFamily="18" charset="0"/>
              </a:rPr>
              <a:t>역시 </a:t>
            </a:r>
            <a:r>
              <a:rPr kumimoji="1" lang="ko-KR" altLang="en-US" sz="1200" dirty="0" err="1">
                <a:latin typeface="Cambria" panose="02040503050406030204" pitchFamily="18" charset="0"/>
              </a:rPr>
              <a:t>티카</a:t>
            </a:r>
            <a:r>
              <a:rPr kumimoji="1" lang="ko-KR" altLang="en-US" sz="1200" dirty="0">
                <a:latin typeface="Cambria" panose="02040503050406030204" pitchFamily="18" charset="0"/>
              </a:rPr>
              <a:t> 라이브러리 혹은 </a:t>
            </a:r>
            <a:r>
              <a:rPr kumimoji="1" lang="ko-KR" altLang="en-US" sz="1200" dirty="0" err="1">
                <a:latin typeface="Cambria" panose="02040503050406030204" pitchFamily="18" charset="0"/>
              </a:rPr>
              <a:t>미스트랄을</a:t>
            </a:r>
            <a:r>
              <a:rPr kumimoji="1" lang="ko-KR" altLang="en-US" sz="1200" dirty="0">
                <a:latin typeface="Cambria" panose="02040503050406030204" pitchFamily="18" charset="0"/>
              </a:rPr>
              <a:t> 통해서 현재 지원되는 것으로 보임</a:t>
            </a:r>
            <a:endParaRPr kumimoji="1" lang="en-US" altLang="ko-KR" sz="1200" dirty="0">
              <a:latin typeface="Cambria" panose="02040503050406030204" pitchFamily="18" charset="0"/>
            </a:endParaRPr>
          </a:p>
          <a:p>
            <a:endParaRPr kumimoji="1" lang="en-US" altLang="ko-KR" sz="1200" b="0" dirty="0">
              <a:latin typeface="Cambria" panose="02040503050406030204" pitchFamily="18" charset="0"/>
              <a:ea typeface="+mn-ea"/>
            </a:endParaRPr>
          </a:p>
          <a:p>
            <a:r>
              <a:rPr kumimoji="1" lang="ko-KR" altLang="en-US" sz="1200" dirty="0">
                <a:latin typeface="Cambria" panose="02040503050406030204" pitchFamily="18" charset="0"/>
              </a:rPr>
              <a:t>상세 아래 </a:t>
            </a:r>
            <a:r>
              <a:rPr kumimoji="1" lang="en-US" altLang="ko-KR" sz="1200" dirty="0" err="1">
                <a:latin typeface="Cambria" panose="02040503050406030204" pitchFamily="18" charset="0"/>
              </a:rPr>
              <a:t>url</a:t>
            </a:r>
            <a:r>
              <a:rPr kumimoji="1" lang="ko-KR" altLang="en-US" sz="1200" dirty="0">
                <a:latin typeface="Cambria" panose="02040503050406030204" pitchFamily="18" charset="0"/>
              </a:rPr>
              <a:t> 참고 요망</a:t>
            </a:r>
            <a:endParaRPr kumimoji="1" lang="ko-KR" altLang="en-US" sz="1200" b="0" dirty="0">
              <a:latin typeface="Cambria" panose="02040503050406030204" pitchFamily="18" charset="0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485E6-FF7E-B134-1C28-D52125F96A07}"/>
              </a:ext>
            </a:extLst>
          </p:cNvPr>
          <p:cNvSpPr txBox="1"/>
          <p:nvPr/>
        </p:nvSpPr>
        <p:spPr>
          <a:xfrm>
            <a:off x="3877950" y="565699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https://docs.openwebui.com/</a:t>
            </a:r>
            <a:endParaRPr lang="en-US" altLang="ko-KR" dirty="0"/>
          </a:p>
          <a:p>
            <a:r>
              <a:rPr lang="en" altLang="ko-KR" dirty="0">
                <a:hlinkClick r:id="rId4"/>
              </a:rPr>
              <a:t>https://github.com/open-webui/open-webui</a:t>
            </a:r>
            <a:endParaRPr lang="en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43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ACD52-A0CD-C717-1933-540BD7EED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5523E-2E84-4B5E-F5DC-7E8DE4338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오픈 소스 주요 특징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E4EDBB1-01A8-6214-224B-6058DCB7A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3" y="1240851"/>
            <a:ext cx="5078591" cy="3521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D953E2-3BE3-6F97-F45F-F43070D98657}"/>
              </a:ext>
            </a:extLst>
          </p:cNvPr>
          <p:cNvSpPr txBox="1"/>
          <p:nvPr/>
        </p:nvSpPr>
        <p:spPr>
          <a:xfrm>
            <a:off x="4474772" y="4992711"/>
            <a:ext cx="3796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0" dirty="0">
                <a:latin typeface="Cambria" panose="02040503050406030204" pitchFamily="18" charset="0"/>
                <a:ea typeface="+mn-ea"/>
              </a:rPr>
              <a:t>다양하게 실행 가능한 환경</a:t>
            </a:r>
            <a:endParaRPr kumimoji="1" lang="en-US" altLang="ko-KR" sz="1200" b="0" dirty="0">
              <a:latin typeface="Cambria" panose="02040503050406030204" pitchFamily="18" charset="0"/>
              <a:ea typeface="+mn-ea"/>
            </a:endParaRPr>
          </a:p>
          <a:p>
            <a:endParaRPr kumimoji="1" lang="en-US" altLang="ko-KR" sz="1200" b="0" dirty="0">
              <a:latin typeface="Cambria" panose="02040503050406030204" pitchFamily="18" charset="0"/>
              <a:ea typeface="+mn-ea"/>
            </a:endParaRPr>
          </a:p>
          <a:p>
            <a:r>
              <a:rPr kumimoji="1" lang="en-US" altLang="ko-KR" sz="1200" dirty="0">
                <a:latin typeface="Cambria" panose="02040503050406030204" pitchFamily="18" charset="0"/>
              </a:rPr>
              <a:t>Python </a:t>
            </a:r>
            <a:r>
              <a:rPr kumimoji="1" lang="en-US" altLang="ko-KR" sz="1200" dirty="0" err="1">
                <a:latin typeface="Cambria" panose="02040503050406030204" pitchFamily="18" charset="0"/>
              </a:rPr>
              <a:t>uv</a:t>
            </a:r>
            <a:r>
              <a:rPr kumimoji="1" lang="en-US" altLang="ko-KR" sz="1200" dirty="0">
                <a:latin typeface="Cambria" panose="02040503050406030204" pitchFamily="18" charset="0"/>
              </a:rPr>
              <a:t> </a:t>
            </a:r>
            <a:r>
              <a:rPr kumimoji="1" lang="ko-KR" altLang="en-US" sz="1200" dirty="0" err="1">
                <a:latin typeface="Cambria" panose="02040503050406030204" pitchFamily="18" charset="0"/>
              </a:rPr>
              <a:t>를</a:t>
            </a:r>
            <a:r>
              <a:rPr kumimoji="1" lang="ko-KR" altLang="en-US" sz="1200" dirty="0">
                <a:latin typeface="Cambria" panose="02040503050406030204" pitchFamily="18" charset="0"/>
              </a:rPr>
              <a:t> 통한 </a:t>
            </a:r>
            <a:r>
              <a:rPr kumimoji="1" lang="en-US" altLang="ko-KR" sz="1200" dirty="0">
                <a:latin typeface="Cambria" panose="02040503050406030204" pitchFamily="18" charset="0"/>
              </a:rPr>
              <a:t> </a:t>
            </a:r>
            <a:r>
              <a:rPr kumimoji="1" lang="ko-KR" altLang="en-US" sz="1200" dirty="0">
                <a:latin typeface="Cambria" panose="02040503050406030204" pitchFamily="18" charset="0"/>
              </a:rPr>
              <a:t>설치</a:t>
            </a:r>
            <a:r>
              <a:rPr kumimoji="1" lang="en-US" altLang="ko-KR" sz="1200" dirty="0">
                <a:latin typeface="Cambria" panose="02040503050406030204" pitchFamily="18" charset="0"/>
              </a:rPr>
              <a:t>,</a:t>
            </a:r>
            <a:r>
              <a:rPr kumimoji="1" lang="ko-KR" altLang="en-US" sz="1200" dirty="0">
                <a:latin typeface="Cambria" panose="02040503050406030204" pitchFamily="18" charset="0"/>
              </a:rPr>
              <a:t> </a:t>
            </a:r>
            <a:r>
              <a:rPr kumimoji="1" lang="en-US" altLang="ko-KR" sz="1200" dirty="0">
                <a:latin typeface="Cambria" panose="02040503050406030204" pitchFamily="18" charset="0"/>
              </a:rPr>
              <a:t>pip</a:t>
            </a:r>
          </a:p>
          <a:p>
            <a:r>
              <a:rPr kumimoji="1" lang="en-US" altLang="ko-KR" sz="1200" b="0" dirty="0">
                <a:latin typeface="Cambria" panose="02040503050406030204" pitchFamily="18" charset="0"/>
                <a:ea typeface="+mn-ea"/>
              </a:rPr>
              <a:t>Docker compose</a:t>
            </a:r>
            <a:r>
              <a:rPr kumimoji="1" lang="en-US" altLang="ko-KR" sz="1200" dirty="0">
                <a:latin typeface="Cambria" panose="02040503050406030204" pitchFamily="18" charset="0"/>
              </a:rPr>
              <a:t> </a:t>
            </a:r>
            <a:r>
              <a:rPr kumimoji="1" lang="ko-KR" altLang="en-US" sz="1200" dirty="0" err="1">
                <a:latin typeface="Cambria" panose="02040503050406030204" pitchFamily="18" charset="0"/>
              </a:rPr>
              <a:t>를</a:t>
            </a:r>
            <a:r>
              <a:rPr kumimoji="1" lang="ko-KR" altLang="en-US" sz="1200" dirty="0">
                <a:latin typeface="Cambria" panose="02040503050406030204" pitchFamily="18" charset="0"/>
              </a:rPr>
              <a:t> 통한 설치</a:t>
            </a:r>
            <a:endParaRPr kumimoji="1" lang="en-US" altLang="ko-KR" sz="1200" dirty="0">
              <a:latin typeface="Cambria" panose="02040503050406030204" pitchFamily="18" charset="0"/>
            </a:endParaRPr>
          </a:p>
          <a:p>
            <a:r>
              <a:rPr kumimoji="1" lang="en-US" altLang="ko-KR" sz="1200" b="0" dirty="0">
                <a:latin typeface="Cambria" panose="02040503050406030204" pitchFamily="18" charset="0"/>
                <a:ea typeface="+mn-ea"/>
              </a:rPr>
              <a:t>K8s helm </a:t>
            </a:r>
            <a:r>
              <a:rPr kumimoji="1" lang="ko-KR" altLang="en-US" sz="1200" b="0" dirty="0">
                <a:latin typeface="Cambria" panose="02040503050406030204" pitchFamily="18" charset="0"/>
                <a:ea typeface="+mn-ea"/>
              </a:rPr>
              <a:t>을 통한 설치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072A0E-DED1-0916-8374-362881913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57" y="1118171"/>
            <a:ext cx="3795242" cy="364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629C57-CF99-5D5F-32B6-5D7276FDB058}"/>
              </a:ext>
            </a:extLst>
          </p:cNvPr>
          <p:cNvSpPr txBox="1"/>
          <p:nvPr/>
        </p:nvSpPr>
        <p:spPr>
          <a:xfrm>
            <a:off x="978023" y="5085043"/>
            <a:ext cx="2335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Cambria" panose="02040503050406030204" pitchFamily="18" charset="0"/>
              </a:rPr>
              <a:t>RAG </a:t>
            </a:r>
            <a:r>
              <a:rPr kumimoji="1" lang="ko-KR" altLang="en-US" sz="1200" dirty="0">
                <a:latin typeface="Cambria" panose="02040503050406030204" pitchFamily="18" charset="0"/>
              </a:rPr>
              <a:t>지원</a:t>
            </a:r>
            <a:endParaRPr kumimoji="1" lang="en-US" altLang="ko-KR" sz="1200" dirty="0">
              <a:latin typeface="Cambria" panose="02040503050406030204" pitchFamily="18" charset="0"/>
            </a:endParaRPr>
          </a:p>
          <a:p>
            <a:endParaRPr kumimoji="1" lang="en-US" altLang="ko-KR" sz="1200" dirty="0">
              <a:latin typeface="Cambria" panose="02040503050406030204" pitchFamily="18" charset="0"/>
            </a:endParaRPr>
          </a:p>
          <a:p>
            <a:r>
              <a:rPr kumimoji="1" lang="ko-KR" altLang="en-US" sz="1200" b="0" dirty="0">
                <a:latin typeface="Cambria" panose="02040503050406030204" pitchFamily="18" charset="0"/>
                <a:ea typeface="+mn-ea"/>
              </a:rPr>
              <a:t>다양한 벡터 </a:t>
            </a:r>
            <a:r>
              <a:rPr kumimoji="1" lang="en-US" altLang="ko-KR" sz="1200" b="0" dirty="0">
                <a:latin typeface="Cambria" panose="02040503050406030204" pitchFamily="18" charset="0"/>
                <a:ea typeface="+mn-ea"/>
              </a:rPr>
              <a:t>DB</a:t>
            </a:r>
            <a:r>
              <a:rPr kumimoji="1" lang="ko-KR" altLang="en-US" sz="1200" b="0" dirty="0" err="1">
                <a:latin typeface="Cambria" panose="02040503050406030204" pitchFamily="18" charset="0"/>
                <a:ea typeface="+mn-ea"/>
              </a:rPr>
              <a:t>를</a:t>
            </a:r>
            <a:r>
              <a:rPr kumimoji="1" lang="ko-KR" altLang="en-US" sz="1200" b="0" dirty="0">
                <a:latin typeface="Cambria" panose="02040503050406030204" pitchFamily="18" charset="0"/>
                <a:ea typeface="+mn-ea"/>
              </a:rPr>
              <a:t> 기반으로 </a:t>
            </a:r>
            <a:r>
              <a:rPr kumimoji="1" lang="en-US" altLang="ko-KR" sz="1200" dirty="0">
                <a:latin typeface="Cambria" panose="02040503050406030204" pitchFamily="18" charset="0"/>
              </a:rPr>
              <a:t>RAG</a:t>
            </a:r>
            <a:r>
              <a:rPr kumimoji="1" lang="ko-KR" altLang="en-US" sz="1200" dirty="0">
                <a:latin typeface="Cambria" panose="02040503050406030204" pitchFamily="18" charset="0"/>
              </a:rPr>
              <a:t>가 가능함</a:t>
            </a:r>
            <a:endParaRPr kumimoji="1" lang="ko-KR" altLang="en-US" sz="1200" b="0" dirty="0">
              <a:latin typeface="Cambria" panose="02040503050406030204" pitchFamily="18" charset="0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726D59-63DA-CD87-197A-2FBCAA83604A}"/>
              </a:ext>
            </a:extLst>
          </p:cNvPr>
          <p:cNvSpPr txBox="1"/>
          <p:nvPr/>
        </p:nvSpPr>
        <p:spPr>
          <a:xfrm>
            <a:off x="9176457" y="5500541"/>
            <a:ext cx="2451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0" dirty="0">
                <a:latin typeface="Cambria" panose="02040503050406030204" pitchFamily="18" charset="0"/>
                <a:ea typeface="+mn-ea"/>
              </a:rPr>
              <a:t>그 이외에 </a:t>
            </a:r>
            <a:r>
              <a:rPr kumimoji="1" lang="en-US" altLang="ko-KR" sz="1200" b="0" dirty="0">
                <a:latin typeface="Cambria" panose="02040503050406030204" pitchFamily="18" charset="0"/>
                <a:ea typeface="+mn-ea"/>
              </a:rPr>
              <a:t>web</a:t>
            </a:r>
            <a:r>
              <a:rPr kumimoji="1" lang="ko-KR" altLang="en-US" sz="1200" b="0" dirty="0">
                <a:latin typeface="Cambria" panose="02040503050406030204" pitchFamily="18" charset="0"/>
                <a:ea typeface="+mn-ea"/>
              </a:rPr>
              <a:t> 기반 검색</a:t>
            </a:r>
            <a:r>
              <a:rPr kumimoji="1" lang="en-US" altLang="ko-KR" sz="1200" b="0" dirty="0">
                <a:latin typeface="Cambria" panose="02040503050406030204" pitchFamily="18" charset="0"/>
                <a:ea typeface="+mn-ea"/>
              </a:rPr>
              <a:t>,</a:t>
            </a:r>
            <a:r>
              <a:rPr kumimoji="1" lang="ko-KR" altLang="en-US" sz="1200" b="0" dirty="0">
                <a:latin typeface="Cambria" panose="02040503050406030204" pitchFamily="18" charset="0"/>
                <a:ea typeface="+mn-ea"/>
              </a:rPr>
              <a:t> 간단 코드 실행 </a:t>
            </a:r>
            <a:r>
              <a:rPr kumimoji="1" lang="en-US" altLang="ko-KR" sz="1200" b="0" dirty="0">
                <a:latin typeface="Cambria" panose="02040503050406030204" pitchFamily="18" charset="0"/>
                <a:ea typeface="+mn-ea"/>
              </a:rPr>
              <a:t>,</a:t>
            </a:r>
            <a:r>
              <a:rPr kumimoji="1" lang="ko-KR" altLang="en-US" sz="1200" b="0" dirty="0">
                <a:latin typeface="Cambria" panose="02040503050406030204" pitchFamily="18" charset="0"/>
                <a:ea typeface="+mn-ea"/>
              </a:rPr>
              <a:t> </a:t>
            </a:r>
            <a:r>
              <a:rPr kumimoji="1" lang="en-US" altLang="ko-KR" sz="1200" b="0" dirty="0" err="1">
                <a:latin typeface="Cambria" panose="02040503050406030204" pitchFamily="18" charset="0"/>
                <a:ea typeface="+mn-ea"/>
              </a:rPr>
              <a:t>sso</a:t>
            </a:r>
            <a:r>
              <a:rPr kumimoji="1" lang="ko-KR" altLang="en-US" sz="1200" b="0" dirty="0">
                <a:latin typeface="Cambria" panose="02040503050406030204" pitchFamily="18" charset="0"/>
                <a:ea typeface="+mn-ea"/>
              </a:rPr>
              <a:t> </a:t>
            </a:r>
            <a:r>
              <a:rPr kumimoji="1" lang="ko-KR" altLang="en-US" sz="1200" b="0" dirty="0" err="1">
                <a:latin typeface="Cambria" panose="02040503050406030204" pitchFamily="18" charset="0"/>
                <a:ea typeface="+mn-ea"/>
              </a:rPr>
              <a:t>지원등</a:t>
            </a:r>
            <a:r>
              <a:rPr kumimoji="1" lang="ko-KR" altLang="en-US" sz="1200" b="0" dirty="0">
                <a:latin typeface="Cambria" panose="02040503050406030204" pitchFamily="18" charset="0"/>
                <a:ea typeface="+mn-ea"/>
              </a:rPr>
              <a:t> 다양한 서비스 들을 제공함</a:t>
            </a:r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51AE190-58E9-2F71-2C9E-777C91B46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755" y="928318"/>
            <a:ext cx="2834620" cy="45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55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16E49-B942-3DF4-67C6-EB369FB8E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선정 이유 및 개요</a:t>
            </a:r>
          </a:p>
        </p:txBody>
      </p:sp>
      <p:pic>
        <p:nvPicPr>
          <p:cNvPr id="4" name="그림 3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84881A93-0F1C-81FD-B1E2-6E4FEE53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18" y="981788"/>
            <a:ext cx="4777920" cy="34143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49270D-1C39-EB30-D71E-B2FE64A9738B}"/>
              </a:ext>
            </a:extLst>
          </p:cNvPr>
          <p:cNvSpPr txBox="1"/>
          <p:nvPr/>
        </p:nvSpPr>
        <p:spPr>
          <a:xfrm>
            <a:off x="496875" y="4785265"/>
            <a:ext cx="43868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200" dirty="0">
              <a:latin typeface="Cambria" panose="02040503050406030204" pitchFamily="18" charset="0"/>
            </a:endParaRPr>
          </a:p>
          <a:p>
            <a:r>
              <a:rPr kumimoji="1" lang="ko-KR" altLang="en-US" sz="1200" b="1" dirty="0">
                <a:latin typeface="Cambria" panose="02040503050406030204" pitchFamily="18" charset="0"/>
                <a:ea typeface="+mn-ea"/>
              </a:rPr>
              <a:t>선정 사유 </a:t>
            </a:r>
            <a:endParaRPr kumimoji="1" lang="en-US" altLang="ko-KR" sz="1200" b="1" dirty="0">
              <a:latin typeface="Cambria" panose="02040503050406030204" pitchFamily="18" charset="0"/>
              <a:ea typeface="+mn-ea"/>
            </a:endParaRPr>
          </a:p>
          <a:p>
            <a:endParaRPr kumimoji="1" lang="en-US" altLang="ko-KR" sz="1200" dirty="0">
              <a:latin typeface="Cambria" panose="02040503050406030204" pitchFamily="18" charset="0"/>
            </a:endParaRPr>
          </a:p>
          <a:p>
            <a:r>
              <a:rPr kumimoji="1" lang="ko-KR" altLang="en-US" sz="1200" dirty="0">
                <a:latin typeface="Cambria" panose="02040503050406030204" pitchFamily="18" charset="0"/>
              </a:rPr>
              <a:t>사내 </a:t>
            </a:r>
            <a:r>
              <a:rPr kumimoji="1" lang="en-US" altLang="ko-KR" sz="1200" dirty="0" err="1">
                <a:latin typeface="Cambria" panose="02040503050406030204" pitchFamily="18" charset="0"/>
              </a:rPr>
              <a:t>llm</a:t>
            </a:r>
            <a:r>
              <a:rPr kumimoji="1" lang="ko-KR" altLang="en-US" sz="1200" dirty="0">
                <a:latin typeface="Cambria" panose="02040503050406030204" pitchFamily="18" charset="0"/>
              </a:rPr>
              <a:t> 과 연결할 </a:t>
            </a:r>
            <a:r>
              <a:rPr kumimoji="1" lang="en-US" altLang="ko-KR" sz="1200" dirty="0" err="1">
                <a:latin typeface="Cambria" panose="02040503050406030204" pitchFamily="18" charset="0"/>
              </a:rPr>
              <a:t>llm</a:t>
            </a:r>
            <a:r>
              <a:rPr kumimoji="1" lang="en-US" altLang="ko-KR" sz="1200" dirty="0">
                <a:latin typeface="Cambria" panose="02040503050406030204" pitchFamily="18" charset="0"/>
              </a:rPr>
              <a:t> </a:t>
            </a:r>
            <a:r>
              <a:rPr kumimoji="1" lang="en-US" altLang="ko-KR" sz="1200" dirty="0" err="1">
                <a:latin typeface="Cambria" panose="02040503050406030204" pitchFamily="18" charset="0"/>
              </a:rPr>
              <a:t>ui</a:t>
            </a:r>
            <a:r>
              <a:rPr kumimoji="1" lang="en-US" altLang="ko-KR" sz="1200" dirty="0">
                <a:latin typeface="Cambria" panose="02040503050406030204" pitchFamily="18" charset="0"/>
              </a:rPr>
              <a:t> tool </a:t>
            </a:r>
            <a:r>
              <a:rPr kumimoji="1" lang="ko-KR" altLang="en-US" sz="1200" dirty="0">
                <a:latin typeface="Cambria" panose="02040503050406030204" pitchFamily="18" charset="0"/>
              </a:rPr>
              <a:t>로 </a:t>
            </a:r>
            <a:r>
              <a:rPr kumimoji="1" lang="en-US" altLang="ko-KR" sz="1200" dirty="0">
                <a:latin typeface="Cambria" panose="02040503050406030204" pitchFamily="18" charset="0"/>
              </a:rPr>
              <a:t>open web </a:t>
            </a:r>
            <a:r>
              <a:rPr kumimoji="1" lang="en-US" altLang="ko-KR" sz="1200" dirty="0" err="1">
                <a:latin typeface="Cambria" panose="02040503050406030204" pitchFamily="18" charset="0"/>
              </a:rPr>
              <a:t>ui</a:t>
            </a:r>
            <a:r>
              <a:rPr kumimoji="1" lang="en-US" altLang="ko-KR" sz="1200" dirty="0">
                <a:latin typeface="Cambria" panose="02040503050406030204" pitchFamily="18" charset="0"/>
              </a:rPr>
              <a:t> </a:t>
            </a:r>
            <a:r>
              <a:rPr kumimoji="1" lang="ko-KR" altLang="en-US" sz="1200" dirty="0" err="1">
                <a:latin typeface="Cambria" panose="02040503050406030204" pitchFamily="18" charset="0"/>
              </a:rPr>
              <a:t>를</a:t>
            </a:r>
            <a:r>
              <a:rPr kumimoji="1" lang="ko-KR" altLang="en-US" sz="1200" dirty="0">
                <a:latin typeface="Cambria" panose="02040503050406030204" pitchFamily="18" charset="0"/>
              </a:rPr>
              <a:t> </a:t>
            </a:r>
            <a:r>
              <a:rPr kumimoji="1" lang="ko-KR" altLang="en-US" sz="1200" dirty="0" err="1">
                <a:latin typeface="Cambria" panose="02040503050406030204" pitchFamily="18" charset="0"/>
              </a:rPr>
              <a:t>고려중</a:t>
            </a:r>
            <a:r>
              <a:rPr kumimoji="1" lang="ko-KR" altLang="en-US" sz="1200" dirty="0">
                <a:latin typeface="Cambria" panose="02040503050406030204" pitchFamily="18" charset="0"/>
              </a:rPr>
              <a:t>  현재 사내 인증인가 시스템을 </a:t>
            </a:r>
            <a:r>
              <a:rPr kumimoji="1" lang="ko-KR" altLang="en-US" sz="1200" dirty="0" err="1">
                <a:latin typeface="Cambria" panose="02040503050406030204" pitchFamily="18" charset="0"/>
              </a:rPr>
              <a:t>붙혀보고자</a:t>
            </a:r>
            <a:r>
              <a:rPr kumimoji="1" lang="ko-KR" altLang="en-US" sz="1200" dirty="0">
                <a:latin typeface="Cambria" panose="02040503050406030204" pitchFamily="18" charset="0"/>
              </a:rPr>
              <a:t> 테스트를 </a:t>
            </a:r>
            <a:r>
              <a:rPr kumimoji="1" lang="ko-KR" altLang="en-US" sz="1200" dirty="0" err="1">
                <a:latin typeface="Cambria" panose="02040503050406030204" pitchFamily="18" charset="0"/>
              </a:rPr>
              <a:t>해볼겸</a:t>
            </a:r>
            <a:r>
              <a:rPr kumimoji="1" lang="ko-KR" altLang="en-US" sz="1200" dirty="0">
                <a:latin typeface="Cambria" panose="02040503050406030204" pitchFamily="18" charset="0"/>
              </a:rPr>
              <a:t>  분석하는 김에 오픈 소스에 기여할 수 있음 좋겠다 싶어서  분석 프로젝트로 선정하게 됨</a:t>
            </a:r>
            <a:endParaRPr kumimoji="1" lang="en-US" altLang="ko-KR" sz="1200" dirty="0">
              <a:latin typeface="Cambria" panose="02040503050406030204" pitchFamily="18" charset="0"/>
            </a:endParaRPr>
          </a:p>
          <a:p>
            <a:endParaRPr kumimoji="1" lang="ko-KR" altLang="en-US" sz="1200" b="0" dirty="0">
              <a:latin typeface="Cambria" panose="02040503050406030204" pitchFamily="18" charset="0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0F0023-E663-395E-ACFC-2CF502BEE35A}"/>
              </a:ext>
            </a:extLst>
          </p:cNvPr>
          <p:cNvSpPr txBox="1"/>
          <p:nvPr/>
        </p:nvSpPr>
        <p:spPr>
          <a:xfrm>
            <a:off x="5526362" y="5177851"/>
            <a:ext cx="48199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200" b="1" dirty="0">
                <a:latin typeface="Cambria" panose="02040503050406030204" pitchFamily="18" charset="0"/>
              </a:rPr>
              <a:t>주요 언어</a:t>
            </a:r>
            <a:r>
              <a:rPr kumimoji="1" lang="en-US" altLang="ko-KR" sz="1200" b="1" dirty="0">
                <a:latin typeface="Cambria" panose="02040503050406030204" pitchFamily="18" charset="0"/>
              </a:rPr>
              <a:t> </a:t>
            </a:r>
            <a:r>
              <a:rPr kumimoji="1" lang="ko-KR" altLang="en-US" sz="1200" b="1" dirty="0">
                <a:latin typeface="Cambria" panose="02040503050406030204" pitchFamily="18" charset="0"/>
              </a:rPr>
              <a:t>및 구성</a:t>
            </a:r>
            <a:endParaRPr kumimoji="1" lang="en-US" altLang="ko-KR" sz="1200" b="1" dirty="0">
              <a:latin typeface="Cambria" panose="02040503050406030204" pitchFamily="18" charset="0"/>
            </a:endParaRPr>
          </a:p>
          <a:p>
            <a:endParaRPr kumimoji="1" lang="en-US" altLang="ko-KR" sz="1200" dirty="0">
              <a:latin typeface="Cambria" panose="02040503050406030204" pitchFamily="18" charset="0"/>
            </a:endParaRPr>
          </a:p>
          <a:p>
            <a:r>
              <a:rPr kumimoji="1" lang="ko-KR" altLang="en-US" sz="1200" dirty="0" err="1">
                <a:latin typeface="Cambria" panose="02040503050406030204" pitchFamily="18" charset="0"/>
              </a:rPr>
              <a:t>백엔드</a:t>
            </a:r>
            <a:r>
              <a:rPr kumimoji="1" lang="ko-KR" altLang="en-US" sz="1200" dirty="0">
                <a:latin typeface="Cambria" panose="02040503050406030204" pitchFamily="18" charset="0"/>
              </a:rPr>
              <a:t> 및 주요 기능은 </a:t>
            </a:r>
            <a:r>
              <a:rPr kumimoji="1" lang="en-US" altLang="ko-KR" sz="1200" dirty="0">
                <a:latin typeface="Cambria" panose="02040503050406030204" pitchFamily="18" charset="0"/>
              </a:rPr>
              <a:t>python </a:t>
            </a:r>
            <a:r>
              <a:rPr kumimoji="1" lang="ko-KR" altLang="en-US" sz="1200" dirty="0">
                <a:latin typeface="Cambria" panose="02040503050406030204" pitchFamily="18" charset="0"/>
              </a:rPr>
              <a:t>기반  및 </a:t>
            </a:r>
            <a:r>
              <a:rPr kumimoji="1" lang="en-US" altLang="ko-KR" sz="1200" dirty="0">
                <a:latin typeface="Cambria" panose="02040503050406030204" pitchFamily="18" charset="0"/>
              </a:rPr>
              <a:t>fast </a:t>
            </a:r>
            <a:r>
              <a:rPr kumimoji="1" lang="en-US" altLang="ko-KR" sz="1200" dirty="0" err="1">
                <a:latin typeface="Cambria" panose="02040503050406030204" pitchFamily="18" charset="0"/>
              </a:rPr>
              <a:t>api</a:t>
            </a:r>
            <a:endParaRPr kumimoji="1" lang="en-US" altLang="ko-KR" sz="1200" dirty="0">
              <a:latin typeface="Cambria" panose="02040503050406030204" pitchFamily="18" charset="0"/>
            </a:endParaRPr>
          </a:p>
          <a:p>
            <a:r>
              <a:rPr kumimoji="1" lang="ko-KR" altLang="en-US" sz="1200" dirty="0" err="1">
                <a:latin typeface="Cambria" panose="02040503050406030204" pitchFamily="18" charset="0"/>
              </a:rPr>
              <a:t>프론트엔드는</a:t>
            </a:r>
            <a:r>
              <a:rPr kumimoji="1" lang="ko-KR" altLang="en-US" sz="1200" dirty="0">
                <a:latin typeface="Cambria" panose="02040503050406030204" pitchFamily="18" charset="0"/>
              </a:rPr>
              <a:t> </a:t>
            </a:r>
            <a:r>
              <a:rPr kumimoji="1" lang="en-US" altLang="ko-KR" sz="1200" dirty="0" err="1">
                <a:latin typeface="Cambria" panose="02040503050406030204" pitchFamily="18" charset="0"/>
              </a:rPr>
              <a:t>svelt</a:t>
            </a:r>
            <a:r>
              <a:rPr kumimoji="1" lang="ko-KR" altLang="en-US" sz="1200" dirty="0">
                <a:latin typeface="Cambria" panose="02040503050406030204" pitchFamily="18" charset="0"/>
              </a:rPr>
              <a:t> 로 만들어짐</a:t>
            </a:r>
            <a:endParaRPr kumimoji="1" lang="en-US" altLang="ko-KR" sz="1200" dirty="0">
              <a:latin typeface="Cambria" panose="02040503050406030204" pitchFamily="18" charset="0"/>
            </a:endParaRPr>
          </a:p>
        </p:txBody>
      </p:sp>
      <p:pic>
        <p:nvPicPr>
          <p:cNvPr id="11" name="그림 10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79352CD-A735-0B0F-028B-719CE0C2A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152" y="849152"/>
            <a:ext cx="3493224" cy="39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01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948B7-7F27-731F-86B7-2394B3919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5430F-D656-0621-A26D-6E485E880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6</a:t>
            </a:r>
            <a:r>
              <a:rPr kumimoji="1" lang="ko-KR" altLang="en-US" dirty="0"/>
              <a:t>주간 계획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F115FF-E8DB-1E81-DC3E-16D2E09FCA56}"/>
              </a:ext>
            </a:extLst>
          </p:cNvPr>
          <p:cNvSpPr txBox="1"/>
          <p:nvPr/>
        </p:nvSpPr>
        <p:spPr>
          <a:xfrm>
            <a:off x="930098" y="580768"/>
            <a:ext cx="97717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1200" dirty="0">
              <a:latin typeface="Cambria" panose="02040503050406030204" pitchFamily="18" charset="0"/>
            </a:endParaRPr>
          </a:p>
          <a:p>
            <a:r>
              <a:rPr kumimoji="1" lang="en-US" altLang="ko-KR" sz="1200" b="1" dirty="0">
                <a:latin typeface="Cambria" panose="02040503050406030204" pitchFamily="18" charset="0"/>
                <a:ea typeface="+mn-ea"/>
              </a:rPr>
              <a:t>6</a:t>
            </a:r>
            <a:r>
              <a:rPr kumimoji="1" lang="ko-KR" altLang="en-US" sz="1200" b="1" dirty="0">
                <a:latin typeface="Cambria" panose="02040503050406030204" pitchFamily="18" charset="0"/>
                <a:ea typeface="+mn-ea"/>
              </a:rPr>
              <a:t>주간 진행할 내용</a:t>
            </a:r>
            <a:endParaRPr kumimoji="1" lang="en-US" altLang="ko-KR" sz="1200" b="1" dirty="0">
              <a:latin typeface="Cambria" panose="02040503050406030204" pitchFamily="18" charset="0"/>
              <a:ea typeface="+mn-ea"/>
            </a:endParaRPr>
          </a:p>
          <a:p>
            <a:endParaRPr kumimoji="1" lang="en-US" altLang="ko-KR" sz="1200" dirty="0">
              <a:latin typeface="Cambria" panose="02040503050406030204" pitchFamily="18" charset="0"/>
            </a:endParaRPr>
          </a:p>
          <a:p>
            <a:r>
              <a:rPr kumimoji="1" lang="ko-KR" altLang="en-US" sz="1200" dirty="0">
                <a:latin typeface="Cambria" panose="02040503050406030204" pitchFamily="18" charset="0"/>
              </a:rPr>
              <a:t>초기에 밝힌 바와 같이 인증인가 부분에 대해서 보완 점을 찾아 </a:t>
            </a:r>
            <a:r>
              <a:rPr kumimoji="1" lang="en-US" altLang="ko-KR" sz="1200" dirty="0">
                <a:latin typeface="Cambria" panose="02040503050406030204" pitchFamily="18" charset="0"/>
              </a:rPr>
              <a:t>PR</a:t>
            </a:r>
            <a:r>
              <a:rPr kumimoji="1" lang="ko-KR" altLang="en-US" sz="1200" dirty="0">
                <a:latin typeface="Cambria" panose="02040503050406030204" pitchFamily="18" charset="0"/>
              </a:rPr>
              <a:t> 을 해보고 싶음 </a:t>
            </a:r>
            <a:r>
              <a:rPr kumimoji="1" lang="en-US" altLang="ko-KR" sz="1200" dirty="0">
                <a:latin typeface="Cambria" panose="02040503050406030204" pitchFamily="18" charset="0"/>
              </a:rPr>
              <a:t> </a:t>
            </a:r>
          </a:p>
          <a:p>
            <a:endParaRPr kumimoji="1" lang="en-US" altLang="ko-KR" sz="1200" dirty="0">
              <a:latin typeface="Cambria" panose="02040503050406030204" pitchFamily="18" charset="0"/>
            </a:endParaRPr>
          </a:p>
          <a:p>
            <a:r>
              <a:rPr kumimoji="1" lang="ko-KR" altLang="en-US" sz="1200" dirty="0">
                <a:latin typeface="Cambria" panose="02040503050406030204" pitchFamily="18" charset="0"/>
              </a:rPr>
              <a:t>아직 한번만 실행해본 상황이라 멀티 </a:t>
            </a:r>
            <a:r>
              <a:rPr kumimoji="1" lang="ko-KR" altLang="en-US" sz="1200" dirty="0" err="1">
                <a:latin typeface="Cambria" panose="02040503050406030204" pitchFamily="18" charset="0"/>
              </a:rPr>
              <a:t>모달</a:t>
            </a:r>
            <a:r>
              <a:rPr kumimoji="1" lang="ko-KR" altLang="en-US" sz="1200" dirty="0">
                <a:latin typeface="Cambria" panose="02040503050406030204" pitchFamily="18" charset="0"/>
              </a:rPr>
              <a:t> 및 여러가지 테스트가 좀 더 필요한 상황 </a:t>
            </a:r>
            <a:r>
              <a:rPr kumimoji="1" lang="en-US" altLang="ko-KR" sz="1200" dirty="0">
                <a:latin typeface="Cambria" panose="02040503050406030204" pitchFamily="18" charset="0"/>
              </a:rPr>
              <a:t>2</a:t>
            </a:r>
            <a:r>
              <a:rPr kumimoji="1" lang="ko-KR" altLang="en-US" sz="1200" dirty="0">
                <a:latin typeface="Cambria" panose="02040503050406030204" pitchFamily="18" charset="0"/>
              </a:rPr>
              <a:t>주간 분석 후 구체화하여 프로젝트를 진행할 예정</a:t>
            </a:r>
            <a:endParaRPr kumimoji="1" lang="en-US" altLang="ko-KR" sz="1200" dirty="0">
              <a:latin typeface="Cambria" panose="02040503050406030204" pitchFamily="18" charset="0"/>
            </a:endParaRPr>
          </a:p>
          <a:p>
            <a:endParaRPr kumimoji="1" lang="en-US" altLang="ko-KR" sz="1200" dirty="0">
              <a:latin typeface="Cambria" panose="02040503050406030204" pitchFamily="18" charset="0"/>
            </a:endParaRPr>
          </a:p>
          <a:p>
            <a:endParaRPr kumimoji="1" lang="en-US" altLang="ko-KR" sz="1200" dirty="0">
              <a:latin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4A931-DABF-1AD6-3779-82E43F3C41F1}"/>
              </a:ext>
            </a:extLst>
          </p:cNvPr>
          <p:cNvSpPr txBox="1"/>
          <p:nvPr/>
        </p:nvSpPr>
        <p:spPr>
          <a:xfrm>
            <a:off x="259645" y="1964353"/>
            <a:ext cx="6400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>
                <a:latin typeface="Cambria" panose="02040503050406030204" pitchFamily="18" charset="0"/>
              </a:rPr>
              <a:t>아래는 </a:t>
            </a:r>
            <a:r>
              <a:rPr kumimoji="1" lang="en-US" altLang="ko-KR" sz="1200" dirty="0" err="1">
                <a:latin typeface="Cambria" panose="02040503050406030204" pitchFamily="18" charset="0"/>
              </a:rPr>
              <a:t>claude</a:t>
            </a:r>
            <a:r>
              <a:rPr kumimoji="1" lang="en-US" altLang="ko-KR" sz="1200" dirty="0">
                <a:latin typeface="Cambria" panose="02040503050406030204" pitchFamily="18" charset="0"/>
              </a:rPr>
              <a:t> </a:t>
            </a:r>
            <a:r>
              <a:rPr kumimoji="1" lang="ko-KR" altLang="en-US" sz="1200" dirty="0">
                <a:latin typeface="Cambria" panose="02040503050406030204" pitchFamily="18" charset="0"/>
              </a:rPr>
              <a:t>추천 개선사항</a:t>
            </a:r>
            <a:r>
              <a:rPr kumimoji="1" lang="en-US" altLang="ko-KR" sz="1200" dirty="0">
                <a:latin typeface="Cambria" panose="02040503050406030204" pitchFamily="18" charset="0"/>
              </a:rPr>
              <a:t>…</a:t>
            </a:r>
          </a:p>
          <a:p>
            <a:endParaRPr kumimoji="1" lang="en-US" altLang="ko-KR" sz="1200" dirty="0">
              <a:latin typeface="Cambria" panose="02040503050406030204" pitchFamily="18" charset="0"/>
            </a:endParaRPr>
          </a:p>
          <a:p>
            <a:r>
              <a:rPr lang="en-US" altLang="ko-KR" sz="1200" b="1" dirty="0"/>
              <a:t>1. </a:t>
            </a:r>
            <a:r>
              <a:rPr lang="ko-KR" altLang="en-US" sz="1200" b="1" dirty="0"/>
              <a:t>사용자 경험 및 인터페이스</a:t>
            </a:r>
          </a:p>
          <a:p>
            <a:r>
              <a:rPr lang="ko-KR" altLang="en-US" sz="1200" b="1" dirty="0"/>
              <a:t>현재 상황</a:t>
            </a:r>
            <a:r>
              <a:rPr lang="en-US" altLang="ko-KR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1200" dirty="0" err="1"/>
              <a:t>OpenWebUI</a:t>
            </a:r>
            <a:r>
              <a:rPr lang="ko-KR" altLang="en-US" sz="1200" dirty="0"/>
              <a:t>는 </a:t>
            </a:r>
            <a:r>
              <a:rPr lang="en" altLang="ko-KR" sz="1200" dirty="0"/>
              <a:t>ChatGPT </a:t>
            </a:r>
            <a:r>
              <a:rPr lang="ko-KR" altLang="en-US" sz="1200" dirty="0"/>
              <a:t>인터페이스에서 영감을 받은 직관적인 </a:t>
            </a:r>
            <a:r>
              <a:rPr lang="en" altLang="ko-KR" sz="1200" dirty="0"/>
              <a:t>UI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제공하지만</a:t>
            </a:r>
            <a:r>
              <a:rPr lang="en-US" altLang="ko-KR" sz="1200" dirty="0"/>
              <a:t>, </a:t>
            </a:r>
            <a:r>
              <a:rPr lang="ko-KR" altLang="en-US" sz="1200" dirty="0"/>
              <a:t>일부 고급 기능은 접근성이 떨어질 수 있습니다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/>
              <a:t>모바일 환경에서 일부 기능이 제한적으로 작동합니다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b="1" dirty="0"/>
              <a:t>2. </a:t>
            </a:r>
            <a:r>
              <a:rPr lang="en" altLang="ko-KR" sz="1200" b="1" dirty="0"/>
              <a:t>RAG(Retrieval Augmented Generation) </a:t>
            </a:r>
            <a:r>
              <a:rPr lang="ko-KR" altLang="en-US" sz="1200" b="1" dirty="0"/>
              <a:t>기능</a:t>
            </a:r>
          </a:p>
          <a:p>
            <a:r>
              <a:rPr lang="ko-KR" altLang="en-US" sz="1200" b="1" dirty="0"/>
              <a:t>현재 상황</a:t>
            </a:r>
            <a:r>
              <a:rPr lang="en-US" altLang="ko-KR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/>
              <a:t>현재 </a:t>
            </a:r>
            <a:r>
              <a:rPr lang="en" altLang="ko-KR" sz="1200" dirty="0"/>
              <a:t>RAG </a:t>
            </a:r>
            <a:r>
              <a:rPr lang="ko-KR" altLang="en-US" sz="1200" dirty="0"/>
              <a:t>구현은 일률적인 접근 방식을 사용하여 모든 사용자의 요구를 효과적으로 충족시키지 못할 수 있습니다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/>
              <a:t>문서 처리 및 </a:t>
            </a:r>
            <a:r>
              <a:rPr lang="ko-KR" altLang="en-US" sz="1200" dirty="0" err="1"/>
              <a:t>임베딩</a:t>
            </a:r>
            <a:r>
              <a:rPr lang="ko-KR" altLang="en-US" sz="1200" dirty="0"/>
              <a:t> 과정에서 개선의 여지가 있습니다</a:t>
            </a:r>
            <a:r>
              <a:rPr lang="en-US" altLang="ko-KR" sz="1200" dirty="0"/>
              <a:t>.</a:t>
            </a:r>
          </a:p>
          <a:p>
            <a:endParaRPr lang="ko-KR" altLang="en-US" sz="1200" dirty="0"/>
          </a:p>
          <a:p>
            <a:r>
              <a:rPr lang="en-US" altLang="ko-KR" sz="1200" b="1" dirty="0"/>
              <a:t>3. </a:t>
            </a:r>
            <a:r>
              <a:rPr lang="ko-KR" altLang="en-US" sz="1200" b="1" dirty="0"/>
              <a:t>다중 인스턴스 및 확장성</a:t>
            </a:r>
          </a:p>
          <a:p>
            <a:r>
              <a:rPr lang="ko-KR" altLang="en-US" sz="1200" b="1" dirty="0"/>
              <a:t>현재 상황</a:t>
            </a:r>
            <a:r>
              <a:rPr lang="en-US" altLang="ko-KR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/>
              <a:t>클러스터 환경에서 여러 노드</a:t>
            </a:r>
            <a:r>
              <a:rPr lang="en-US" altLang="ko-KR" sz="1200" dirty="0"/>
              <a:t>/</a:t>
            </a:r>
            <a:r>
              <a:rPr lang="ko-KR" altLang="en-US" sz="1200" dirty="0"/>
              <a:t>포드</a:t>
            </a:r>
            <a:r>
              <a:rPr lang="en-US" altLang="ko-KR" sz="1200" dirty="0"/>
              <a:t>/</a:t>
            </a:r>
            <a:r>
              <a:rPr lang="ko-KR" altLang="en-US" sz="1200" dirty="0"/>
              <a:t>워커로 확장할 때 일관성 문제 및 세션 오류가 발생할 수 있습니다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1200" dirty="0"/>
              <a:t>NoSQL </a:t>
            </a:r>
            <a:r>
              <a:rPr lang="ko-KR" altLang="en-US" sz="1200" dirty="0"/>
              <a:t>키</a:t>
            </a:r>
            <a:r>
              <a:rPr lang="en-US" altLang="ko-KR" sz="1200" dirty="0"/>
              <a:t>-</a:t>
            </a:r>
            <a:r>
              <a:rPr lang="ko-KR" altLang="en-US" sz="1200" dirty="0"/>
              <a:t>값 데이터베이스 설정이 필요합니다</a:t>
            </a:r>
            <a:r>
              <a:rPr lang="en-US" altLang="ko-KR" sz="1200" dirty="0"/>
              <a:t>.</a:t>
            </a:r>
          </a:p>
          <a:p>
            <a:endParaRPr lang="ko-KR" altLang="en-US" sz="1200" dirty="0"/>
          </a:p>
          <a:p>
            <a:r>
              <a:rPr lang="en-US" altLang="ko-KR" sz="1200" b="1" dirty="0"/>
              <a:t>4. </a:t>
            </a:r>
            <a:r>
              <a:rPr lang="ko-KR" altLang="en-US" sz="1200" b="1" dirty="0"/>
              <a:t>보안 및 인증</a:t>
            </a:r>
          </a:p>
          <a:p>
            <a:r>
              <a:rPr lang="ko-KR" altLang="en-US" sz="1200" b="1" dirty="0"/>
              <a:t>현재 상황</a:t>
            </a:r>
            <a:r>
              <a:rPr lang="en-US" altLang="ko-KR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1200" dirty="0"/>
              <a:t>HTTPS </a:t>
            </a:r>
            <a:r>
              <a:rPr lang="ko-KR" altLang="en-US" sz="1200" dirty="0"/>
              <a:t>지원은 사용자가 직접 구성해야 합니다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/>
              <a:t>일부 기능</a:t>
            </a:r>
            <a:r>
              <a:rPr lang="en-US" altLang="ko-KR" sz="1200" dirty="0"/>
              <a:t>(</a:t>
            </a:r>
            <a:r>
              <a:rPr lang="en" altLang="ko-KR" sz="1200" dirty="0"/>
              <a:t>STT/TTS)</a:t>
            </a:r>
            <a:r>
              <a:rPr lang="ko-KR" altLang="en-US" sz="1200" dirty="0"/>
              <a:t>은 보안 연결이 없으면 제대로 작동하지 않습니다</a:t>
            </a:r>
            <a:r>
              <a:rPr lang="en-US" altLang="ko-KR" sz="1200" dirty="0"/>
              <a:t>.</a:t>
            </a:r>
          </a:p>
          <a:p>
            <a:endParaRPr lang="en-US" altLang="ko-KR" sz="1200" b="1" dirty="0"/>
          </a:p>
          <a:p>
            <a:endParaRPr kumimoji="1" lang="ko-KR" altLang="en-US" sz="1200" b="0" dirty="0">
              <a:latin typeface="Cambria" panose="02040503050406030204" pitchFamily="18" charset="0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68567-0A48-F2BB-4CE4-366A49CC2217}"/>
              </a:ext>
            </a:extLst>
          </p:cNvPr>
          <p:cNvSpPr txBox="1"/>
          <p:nvPr/>
        </p:nvSpPr>
        <p:spPr>
          <a:xfrm>
            <a:off x="7258755" y="2619023"/>
            <a:ext cx="3962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5. </a:t>
            </a:r>
            <a:r>
              <a:rPr lang="ko-KR" altLang="en-US" sz="1200" b="1" dirty="0"/>
              <a:t>모델 관리 및 통합</a:t>
            </a:r>
          </a:p>
          <a:p>
            <a:r>
              <a:rPr lang="ko-KR" altLang="en-US" sz="1200" b="1" dirty="0"/>
              <a:t>현재 상황</a:t>
            </a:r>
            <a:r>
              <a:rPr lang="en-US" altLang="ko-KR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1200" dirty="0" err="1"/>
              <a:t>Ollama</a:t>
            </a:r>
            <a:r>
              <a:rPr lang="en" altLang="ko-KR" sz="1200" dirty="0"/>
              <a:t> </a:t>
            </a:r>
            <a:r>
              <a:rPr lang="ko-KR" altLang="en-US" sz="1200" dirty="0"/>
              <a:t>기본 설정은 컨텍스트 길이를 </a:t>
            </a:r>
            <a:r>
              <a:rPr lang="en-US" altLang="ko-KR" sz="1200" dirty="0"/>
              <a:t>2048 </a:t>
            </a:r>
            <a:r>
              <a:rPr lang="ko-KR" altLang="en-US" sz="1200" dirty="0"/>
              <a:t>토큰으로 제한합니다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/>
              <a:t>모델 교체 및 기본 모델 설정 방식에 개선이 필요합니다</a:t>
            </a:r>
            <a:r>
              <a:rPr lang="en-US" altLang="ko-KR" sz="1200" dirty="0"/>
              <a:t>.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6. </a:t>
            </a:r>
            <a:r>
              <a:rPr lang="ko-KR" altLang="en-US" sz="1200" b="1" dirty="0"/>
              <a:t>개발자 환경 및 확장성</a:t>
            </a:r>
          </a:p>
          <a:p>
            <a:r>
              <a:rPr lang="ko-KR" altLang="en-US" sz="1200" b="1" dirty="0"/>
              <a:t>현재 상황</a:t>
            </a:r>
            <a:r>
              <a:rPr lang="en-US" altLang="ko-KR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/>
              <a:t>파이프라인 프레임워크는 강력하지만 더 많은 개발자 도구와 문서화가 필요합니다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/>
              <a:t>코드 실행 환경에 개선의 여지가 있습니다</a:t>
            </a:r>
            <a:r>
              <a:rPr lang="en-US" altLang="ko-KR" sz="1200" dirty="0"/>
              <a:t>.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7. </a:t>
            </a:r>
            <a:r>
              <a:rPr lang="ko-KR" altLang="en-US" sz="1200" b="1" dirty="0"/>
              <a:t>성능 모니터링 및 비용 관리</a:t>
            </a:r>
          </a:p>
          <a:p>
            <a:r>
              <a:rPr lang="ko-KR" altLang="en-US" sz="1200" b="1" dirty="0"/>
              <a:t>현재 상황</a:t>
            </a:r>
            <a:r>
              <a:rPr lang="en-US" altLang="ko-KR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/>
              <a:t>사용자 </a:t>
            </a:r>
            <a:r>
              <a:rPr lang="ko-KR" altLang="en-US" sz="1200" dirty="0" err="1"/>
              <a:t>트래킹</a:t>
            </a:r>
            <a:r>
              <a:rPr lang="ko-KR" altLang="en-US" sz="1200" dirty="0"/>
              <a:t> 및 비용 관리 도구가 제한적입니다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/>
              <a:t>성능 최적화를 위한 도구가 부족합니다</a:t>
            </a:r>
            <a:r>
              <a:rPr lang="en-US" altLang="ko-KR" sz="1200" dirty="0"/>
              <a:t>.</a:t>
            </a:r>
          </a:p>
          <a:p>
            <a:endParaRPr kumimoji="1" lang="ko-KR" altLang="en-US" sz="1200" b="0" dirty="0">
              <a:latin typeface="Cambria" panose="02040503050406030204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3974690"/>
      </p:ext>
    </p:extLst>
  </p:cSld>
  <p:clrMapOvr>
    <a:masterClrMapping/>
  </p:clrMapOvr>
</p:sld>
</file>

<file path=ppt/theme/theme1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bg1">
              <a:lumMod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b="0" smtClean="0">
            <a:solidFill>
              <a:schemeClr val="tx1"/>
            </a:solidFill>
            <a:latin typeface="Cambria" panose="02040503050406030204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9525">
          <a:solidFill>
            <a:schemeClr val="bg1">
              <a:lumMod val="50000"/>
            </a:schemeClr>
          </a:solidFill>
          <a:round/>
          <a:headEnd type="none" w="med" len="med"/>
          <a:tailEnd type="none" w="med" len="med"/>
        </a:ln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200" b="0" dirty="0" smtClean="0">
            <a:latin typeface="Cambria" panose="02040503050406030204" pitchFamily="18" charset="0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9D204B0447375448613E564A5A57F94" ma:contentTypeVersion="10" ma:contentTypeDescription="새 문서를 만듭니다." ma:contentTypeScope="" ma:versionID="5e751cfabcaeefc696233e04d291217e">
  <xsd:schema xmlns:xsd="http://www.w3.org/2001/XMLSchema" xmlns:xs="http://www.w3.org/2001/XMLSchema" xmlns:p="http://schemas.microsoft.com/office/2006/metadata/properties" xmlns:ns2="eb8de2e2-4d12-4a5f-bd30-5e6c706e0021" xmlns:ns3="33cf2f72-e873-4d15-987b-c55ef525e588" targetNamespace="http://schemas.microsoft.com/office/2006/metadata/properties" ma:root="true" ma:fieldsID="c2dc9d34c2333a829601ff6616c6ab64" ns2:_="" ns3:_="">
    <xsd:import namespace="eb8de2e2-4d12-4a5f-bd30-5e6c706e0021"/>
    <xsd:import namespace="33cf2f72-e873-4d15-987b-c55ef525e5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8de2e2-4d12-4a5f-bd30-5e6c706e00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75702a04-5a8d-4e22-8fc9-754da5c845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f2f72-e873-4d15-987b-c55ef525e58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49f0c56a-7fda-4702-a120-665296a048c1}" ma:internalName="TaxCatchAll" ma:showField="CatchAllData" ma:web="33cf2f72-e873-4d15-987b-c55ef525e5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42603C-FC93-4C48-A8BC-CD7B7ECECA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8de2e2-4d12-4a5f-bd30-5e6c706e0021"/>
    <ds:schemaRef ds:uri="33cf2f72-e873-4d15-987b-c55ef525e5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15AD51-5BFF-45B7-A0B3-6AABDA4409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489</Words>
  <Application>Microsoft Macintosh PowerPoint</Application>
  <PresentationFormat>와이드스크린</PresentationFormat>
  <Paragraphs>86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Arial</vt:lpstr>
      <vt:lpstr>Cambria</vt:lpstr>
      <vt:lpstr>Wingdings</vt:lpstr>
      <vt:lpstr>2_디자인 사용자 지정</vt:lpstr>
      <vt:lpstr>Open Source 분석 스터디 (open web ui)</vt:lpstr>
      <vt:lpstr>Open web ui</vt:lpstr>
      <vt:lpstr>오픈 소스 주요 특징</vt:lpstr>
      <vt:lpstr>선정 이유 및 개요</vt:lpstr>
      <vt:lpstr>6주간 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계희준(GYE HUI JUN)/에너지Digital그룹/SK</dc:creator>
  <cp:lastModifiedBy>이상원</cp:lastModifiedBy>
  <cp:revision>9</cp:revision>
  <dcterms:created xsi:type="dcterms:W3CDTF">2021-08-31T02:16:54Z</dcterms:created>
  <dcterms:modified xsi:type="dcterms:W3CDTF">2025-05-18T09:55:48Z</dcterms:modified>
</cp:coreProperties>
</file>